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66" r:id="rId3"/>
    <p:sldId id="267" r:id="rId4"/>
    <p:sldId id="257" r:id="rId5"/>
    <p:sldId id="269" r:id="rId6"/>
    <p:sldId id="270" r:id="rId7"/>
    <p:sldId id="271" r:id="rId8"/>
    <p:sldId id="278" r:id="rId9"/>
    <p:sldId id="277" r:id="rId10"/>
    <p:sldId id="262" r:id="rId11"/>
    <p:sldId id="258" r:id="rId12"/>
    <p:sldId id="259" r:id="rId13"/>
    <p:sldId id="272" r:id="rId14"/>
    <p:sldId id="273" r:id="rId15"/>
    <p:sldId id="274" r:id="rId16"/>
    <p:sldId id="275" r:id="rId17"/>
    <p:sldId id="289" r:id="rId18"/>
    <p:sldId id="279" r:id="rId19"/>
    <p:sldId id="280" r:id="rId20"/>
    <p:sldId id="281" r:id="rId21"/>
    <p:sldId id="282" r:id="rId22"/>
    <p:sldId id="283" r:id="rId23"/>
    <p:sldId id="284" r:id="rId24"/>
    <p:sldId id="285" r:id="rId25"/>
    <p:sldId id="286" r:id="rId26"/>
    <p:sldId id="288" r:id="rId27"/>
    <p:sldId id="261" r:id="rId28"/>
    <p:sldId id="264"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BF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85" autoAdjust="0"/>
  </p:normalViewPr>
  <p:slideViewPr>
    <p:cSldViewPr snapToGrid="0" snapToObjects="1">
      <p:cViewPr varScale="1">
        <p:scale>
          <a:sx n="48" d="100"/>
          <a:sy n="48" d="100"/>
        </p:scale>
        <p:origin x="1737" y="5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83AAF-647C-124C-A7E3-1A9774265EB8}" type="datetimeFigureOut">
              <a:rPr lang="en-US" smtClean="0"/>
              <a:t>5/20/2016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663C6-5A26-0444-9C77-C4D0D08CC263}" type="slidenum">
              <a:rPr lang="en-US" smtClean="0"/>
              <a:t>‹#›</a:t>
            </a:fld>
            <a:endParaRPr lang="en-US"/>
          </a:p>
        </p:txBody>
      </p:sp>
    </p:spTree>
    <p:extLst>
      <p:ext uri="{BB962C8B-B14F-4D97-AF65-F5344CB8AC3E}">
        <p14:creationId xmlns:p14="http://schemas.microsoft.com/office/powerpoint/2010/main" val="36493199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1</a:t>
            </a:fld>
            <a:endParaRPr lang="en-US"/>
          </a:p>
        </p:txBody>
      </p:sp>
    </p:spTree>
    <p:extLst>
      <p:ext uri="{BB962C8B-B14F-4D97-AF65-F5344CB8AC3E}">
        <p14:creationId xmlns:p14="http://schemas.microsoft.com/office/powerpoint/2010/main" val="250536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b="1" kern="1200" dirty="0">
                <a:solidFill>
                  <a:schemeClr val="tx1"/>
                </a:solidFill>
                <a:effectLst/>
                <a:latin typeface="+mn-lt"/>
                <a:ea typeface="+mn-ea"/>
                <a:cs typeface="+mn-cs"/>
              </a:rPr>
              <a:t>What’s New:</a:t>
            </a:r>
            <a:r>
              <a:rPr lang="en-US" sz="1200" kern="1200" dirty="0">
                <a:solidFill>
                  <a:schemeClr val="tx1"/>
                </a:solidFill>
                <a:effectLst/>
                <a:latin typeface="+mn-lt"/>
                <a:ea typeface="+mn-ea"/>
                <a:cs typeface="+mn-cs"/>
              </a:rPr>
              <a:t> Contains links to new content, such as announcements, assignments, tests, surveys, newly graded items, mashups, and unread discussion board messages.</a:t>
            </a:r>
          </a:p>
          <a:p>
            <a:pPr marL="228600" lvl="0" indent="-228600">
              <a:buFont typeface="+mj-lt"/>
              <a:buAutoNum type="alphaUcPeriod"/>
            </a:pPr>
            <a:r>
              <a:rPr lang="en-US" sz="1200" b="1" kern="1200" dirty="0">
                <a:solidFill>
                  <a:schemeClr val="tx1"/>
                </a:solidFill>
                <a:effectLst/>
                <a:latin typeface="+mn-lt"/>
                <a:ea typeface="+mn-ea"/>
                <a:cs typeface="+mn-cs"/>
              </a:rPr>
              <a:t>To Do:</a:t>
            </a:r>
            <a:r>
              <a:rPr lang="en-US" sz="1200" kern="1200" dirty="0">
                <a:solidFill>
                  <a:schemeClr val="tx1"/>
                </a:solidFill>
                <a:effectLst/>
                <a:latin typeface="+mn-lt"/>
                <a:ea typeface="+mn-ea"/>
                <a:cs typeface="+mn-cs"/>
              </a:rPr>
              <a:t> Divided into </a:t>
            </a:r>
            <a:r>
              <a:rPr lang="en-US" sz="1200" b="1" kern="1200" dirty="0">
                <a:solidFill>
                  <a:schemeClr val="tx1"/>
                </a:solidFill>
                <a:effectLst/>
                <a:latin typeface="+mn-lt"/>
                <a:ea typeface="+mn-ea"/>
                <a:cs typeface="+mn-cs"/>
              </a:rPr>
              <a:t>What’s Past Due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What’s Due</a:t>
            </a:r>
            <a:r>
              <a:rPr lang="en-US" sz="1200" kern="1200" dirty="0">
                <a:solidFill>
                  <a:schemeClr val="tx1"/>
                </a:solidFill>
                <a:effectLst/>
                <a:latin typeface="+mn-lt"/>
                <a:ea typeface="+mn-ea"/>
                <a:cs typeface="+mn-cs"/>
              </a:rPr>
              <a:t>. Students can use this information as the launching point for their daily course work.</a:t>
            </a:r>
          </a:p>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12</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b="1" kern="1200" dirty="0">
                <a:solidFill>
                  <a:schemeClr val="tx1"/>
                </a:solidFill>
                <a:effectLst/>
                <a:latin typeface="+mn-lt"/>
                <a:ea typeface="+mn-ea"/>
                <a:cs typeface="+mn-cs"/>
              </a:rPr>
              <a:t>Display Course Menu in a New Window</a:t>
            </a:r>
            <a:r>
              <a:rPr lang="en-US" sz="1200" kern="1200" dirty="0">
                <a:solidFill>
                  <a:schemeClr val="tx1"/>
                </a:solidFill>
                <a:effectLst/>
                <a:latin typeface="+mn-lt"/>
                <a:ea typeface="+mn-ea"/>
                <a:cs typeface="+mn-cs"/>
              </a:rPr>
              <a:t>: When you open the course menu in a new window, you can move it anywhere on the page. When used in combination with hiding the course menu, you have more screen space to view content.</a:t>
            </a:r>
          </a:p>
          <a:p>
            <a:pPr marL="228600" lvl="0" indent="-228600">
              <a:buFont typeface="+mj-lt"/>
              <a:buAutoNum type="alphaUcPeriod"/>
            </a:pPr>
            <a:r>
              <a:rPr lang="en-US" sz="1200" b="1" kern="1200" dirty="0">
                <a:solidFill>
                  <a:schemeClr val="tx1"/>
                </a:solidFill>
                <a:effectLst/>
                <a:latin typeface="+mn-lt"/>
                <a:ea typeface="+mn-ea"/>
                <a:cs typeface="+mn-cs"/>
              </a:rPr>
              <a:t>Content areas</a:t>
            </a:r>
            <a:r>
              <a:rPr lang="en-US" sz="1200" kern="1200" dirty="0">
                <a:solidFill>
                  <a:schemeClr val="tx1"/>
                </a:solidFill>
                <a:effectLst/>
                <a:latin typeface="+mn-lt"/>
                <a:ea typeface="+mn-ea"/>
                <a:cs typeface="+mn-cs"/>
              </a:rPr>
              <a:t>: Top-level containers that organize and store course content, such as lecture notes, assignments, and tests. In the preceding image, the </a:t>
            </a:r>
            <a:r>
              <a:rPr lang="en-US" sz="1200" b="1" kern="1200" dirty="0">
                <a:solidFill>
                  <a:schemeClr val="tx1"/>
                </a:solidFill>
                <a:effectLst/>
                <a:latin typeface="+mn-lt"/>
                <a:ea typeface="+mn-ea"/>
                <a:cs typeface="+mn-cs"/>
              </a:rPr>
              <a:t>Week 1</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Week 2</a:t>
            </a:r>
            <a:r>
              <a:rPr lang="en-US" sz="1200" kern="1200" dirty="0">
                <a:solidFill>
                  <a:schemeClr val="tx1"/>
                </a:solidFill>
                <a:effectLst/>
                <a:latin typeface="+mn-lt"/>
                <a:ea typeface="+mn-ea"/>
                <a:cs typeface="+mn-cs"/>
              </a:rPr>
              <a:t> content areas contain items that students need in one-week periods. The </a:t>
            </a:r>
            <a:r>
              <a:rPr lang="en-US" sz="1200" b="1" kern="1200" dirty="0">
                <a:solidFill>
                  <a:schemeClr val="tx1"/>
                </a:solidFill>
                <a:effectLst/>
                <a:latin typeface="+mn-lt"/>
                <a:ea typeface="+mn-ea"/>
                <a:cs typeface="+mn-cs"/>
              </a:rPr>
              <a:t>Week 2</a:t>
            </a:r>
            <a:r>
              <a:rPr lang="en-US" sz="1200" kern="1200" dirty="0">
                <a:solidFill>
                  <a:schemeClr val="tx1"/>
                </a:solidFill>
                <a:effectLst/>
                <a:latin typeface="+mn-lt"/>
                <a:ea typeface="+mn-ea"/>
                <a:cs typeface="+mn-cs"/>
              </a:rPr>
              <a:t> content area is open in the content frame. The instructor used a folder to further organize content.</a:t>
            </a:r>
          </a:p>
          <a:p>
            <a:pPr marL="228600" lvl="0" indent="-228600">
              <a:buFont typeface="+mj-lt"/>
              <a:buAutoNum type="alphaUcPeriod"/>
            </a:pPr>
            <a:r>
              <a:rPr lang="en-US" sz="1200" b="1" kern="1200" dirty="0">
                <a:solidFill>
                  <a:schemeClr val="tx1"/>
                </a:solidFill>
                <a:effectLst/>
                <a:latin typeface="+mn-lt"/>
                <a:ea typeface="+mn-ea"/>
                <a:cs typeface="+mn-cs"/>
              </a:rPr>
              <a:t>Individual tools</a:t>
            </a:r>
            <a:r>
              <a:rPr lang="en-US" sz="1200" kern="1200" dirty="0">
                <a:solidFill>
                  <a:schemeClr val="tx1"/>
                </a:solidFill>
                <a:effectLst/>
                <a:latin typeface="+mn-lt"/>
                <a:ea typeface="+mn-ea"/>
                <a:cs typeface="+mn-cs"/>
              </a:rPr>
              <a:t>: Links to tools students need often, such as the </a:t>
            </a:r>
            <a:r>
              <a:rPr lang="en-US" sz="1200" b="1" kern="1200" dirty="0">
                <a:solidFill>
                  <a:schemeClr val="tx1"/>
                </a:solidFill>
                <a:effectLst/>
                <a:latin typeface="+mn-lt"/>
                <a:ea typeface="+mn-ea"/>
                <a:cs typeface="+mn-cs"/>
              </a:rPr>
              <a:t>Discussion Board</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Groups</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228600" lvl="0" indent="-228600">
              <a:buFont typeface="+mj-lt"/>
              <a:buAutoNum type="alphaUcPeriod"/>
            </a:pPr>
            <a:r>
              <a:rPr lang="en-US" sz="1200" b="1" kern="1200" dirty="0">
                <a:solidFill>
                  <a:schemeClr val="tx1"/>
                </a:solidFill>
                <a:effectLst/>
                <a:latin typeface="+mn-lt"/>
                <a:ea typeface="+mn-ea"/>
                <a:cs typeface="+mn-cs"/>
              </a:rPr>
              <a:t>Web links</a:t>
            </a:r>
            <a:r>
              <a:rPr lang="en-US" sz="1200" kern="1200" dirty="0">
                <a:solidFill>
                  <a:schemeClr val="tx1"/>
                </a:solidFill>
                <a:effectLst/>
                <a:latin typeface="+mn-lt"/>
                <a:ea typeface="+mn-ea"/>
                <a:cs typeface="+mn-cs"/>
              </a:rPr>
              <a:t>: Direct access to websites used for assignments.</a:t>
            </a:r>
          </a:p>
          <a:p>
            <a:pPr marL="228600" lvl="0" indent="-228600">
              <a:buFont typeface="+mj-lt"/>
              <a:buAutoNum type="alphaUcPeriod"/>
            </a:pPr>
            <a:r>
              <a:rPr lang="en-US" sz="1200" b="1" kern="1200" dirty="0">
                <a:solidFill>
                  <a:schemeClr val="tx1"/>
                </a:solidFill>
                <a:effectLst/>
                <a:latin typeface="+mn-lt"/>
                <a:ea typeface="+mn-ea"/>
                <a:cs typeface="+mn-cs"/>
              </a:rPr>
              <a:t>Course links</a:t>
            </a:r>
            <a:r>
              <a:rPr lang="en-US" sz="1200" kern="1200" dirty="0">
                <a:solidFill>
                  <a:schemeClr val="tx1"/>
                </a:solidFill>
                <a:effectLst/>
                <a:latin typeface="+mn-lt"/>
                <a:ea typeface="+mn-ea"/>
                <a:cs typeface="+mn-cs"/>
              </a:rPr>
              <a:t>: Direct links to content also available in a content area that you do not want students to miss.</a:t>
            </a:r>
          </a:p>
          <a:p>
            <a:pPr marL="228600" lvl="0" indent="-228600">
              <a:buFont typeface="+mj-lt"/>
              <a:buAutoNum type="alphaUcPeriod"/>
            </a:pPr>
            <a:r>
              <a:rPr lang="en-US" sz="1200" b="1" kern="1200" dirty="0">
                <a:solidFill>
                  <a:schemeClr val="tx1"/>
                </a:solidFill>
                <a:effectLst/>
                <a:latin typeface="+mn-lt"/>
                <a:ea typeface="+mn-ea"/>
                <a:cs typeface="+mn-cs"/>
              </a:rPr>
              <a:t>Hide/Show Course Menu</a:t>
            </a:r>
            <a:r>
              <a:rPr lang="en-US" sz="1200" kern="1200" dirty="0">
                <a:solidFill>
                  <a:schemeClr val="tx1"/>
                </a:solidFill>
                <a:effectLst/>
                <a:latin typeface="+mn-lt"/>
                <a:ea typeface="+mn-ea"/>
                <a:cs typeface="+mn-cs"/>
              </a:rPr>
              <a:t>: You can expand or collapse the course menu by moving your mouse pointer near the border and clicking the arrow.</a:t>
            </a:r>
          </a:p>
        </p:txBody>
      </p:sp>
      <p:sp>
        <p:nvSpPr>
          <p:cNvPr id="4" name="Slide Number Placeholder 3"/>
          <p:cNvSpPr>
            <a:spLocks noGrp="1"/>
          </p:cNvSpPr>
          <p:nvPr>
            <p:ph type="sldNum" sz="quarter" idx="10"/>
          </p:nvPr>
        </p:nvSpPr>
        <p:spPr/>
        <p:txBody>
          <a:bodyPr/>
          <a:lstStyle/>
          <a:p>
            <a:fld id="{632663C6-5A26-0444-9C77-C4D0D08CC263}" type="slidenum">
              <a:rPr lang="en-US" smtClean="0"/>
              <a:t>13</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navigate content areas:</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On the course menu, click the name of the content area. The content appears in the content frame.</a:t>
            </a:r>
          </a:p>
          <a:p>
            <a:pPr marL="171450" lvl="0" indent="-171450">
              <a:buFont typeface="Arial"/>
              <a:buChar char="•"/>
            </a:pPr>
            <a:r>
              <a:rPr lang="en-US" sz="1200" kern="1200" dirty="0">
                <a:solidFill>
                  <a:schemeClr val="tx1"/>
                </a:solidFill>
                <a:effectLst/>
                <a:latin typeface="+mn-lt"/>
                <a:ea typeface="+mn-ea"/>
                <a:cs typeface="+mn-cs"/>
              </a:rPr>
              <a:t>In the content frame, click a link to access content, such as a file link or a discussion board forum link.</a:t>
            </a:r>
          </a:p>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14</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15</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to change from </a:t>
            </a:r>
            <a:r>
              <a:rPr lang="en-US" sz="1200" b="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OFF</a:t>
            </a:r>
            <a:r>
              <a:rPr lang="en-US" sz="1200" kern="1200" dirty="0">
                <a:solidFill>
                  <a:schemeClr val="tx1"/>
                </a:solidFill>
                <a:effectLst/>
                <a:latin typeface="+mn-lt"/>
                <a:ea typeface="+mn-ea"/>
                <a:cs typeface="+mn-cs"/>
              </a:rPr>
              <a:t>. When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all instructor functions are available. When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OFF</a:t>
            </a:r>
            <a:r>
              <a:rPr lang="en-US" sz="1200" kern="1200" dirty="0">
                <a:solidFill>
                  <a:schemeClr val="tx1"/>
                </a:solidFill>
                <a:effectLst/>
                <a:latin typeface="+mn-lt"/>
                <a:ea typeface="+mn-ea"/>
                <a:cs typeface="+mn-cs"/>
              </a:rPr>
              <a:t>, the instructor functions are hidden.</a:t>
            </a:r>
          </a:p>
          <a:p>
            <a:pPr marL="228600" lvl="0" indent="-228600">
              <a:buFont typeface="+mj-lt"/>
              <a:buAutoNum type="alphaUcPeriod"/>
            </a:pPr>
            <a:r>
              <a:rPr lang="en-US" sz="1200" kern="1200" dirty="0">
                <a:solidFill>
                  <a:schemeClr val="tx1"/>
                </a:solidFill>
                <a:effectLst/>
                <a:latin typeface="+mn-lt"/>
                <a:ea typeface="+mn-ea"/>
                <a:cs typeface="+mn-cs"/>
              </a:rPr>
              <a:t>For example, when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the course menu’s </a:t>
            </a:r>
            <a:r>
              <a:rPr lang="en-US" sz="1200" b="1" kern="1200" dirty="0">
                <a:solidFill>
                  <a:schemeClr val="tx1"/>
                </a:solidFill>
                <a:effectLst/>
                <a:latin typeface="+mn-lt"/>
                <a:ea typeface="+mn-ea"/>
                <a:cs typeface="+mn-cs"/>
              </a:rPr>
              <a:t>Add Menu Item</a:t>
            </a:r>
            <a:r>
              <a:rPr lang="en-US" sz="1200" kern="1200" dirty="0">
                <a:solidFill>
                  <a:schemeClr val="tx1"/>
                </a:solidFill>
                <a:effectLst/>
                <a:latin typeface="+mn-lt"/>
                <a:ea typeface="+mn-ea"/>
                <a:cs typeface="+mn-cs"/>
              </a:rPr>
              <a:t> function is available, which is shown as a plus sign. Use this function to add links to the course menu. Students do not see this function.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16</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17</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18</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19</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20</a:t>
            </a:fld>
            <a:endParaRPr lang="en-US"/>
          </a:p>
        </p:txBody>
      </p:sp>
    </p:spTree>
    <p:extLst>
      <p:ext uri="{BB962C8B-B14F-4D97-AF65-F5344CB8AC3E}">
        <p14:creationId xmlns:p14="http://schemas.microsoft.com/office/powerpoint/2010/main" val="95168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kern="1200" dirty="0">
                <a:solidFill>
                  <a:schemeClr val="tx1"/>
                </a:solidFill>
                <a:effectLst/>
                <a:latin typeface="+mn-lt"/>
                <a:ea typeface="+mn-ea"/>
                <a:cs typeface="+mn-cs"/>
              </a:rPr>
              <a:t>Expand each of the sections on the Control Panel by clicking the arrow next to a title. A menu appears directly below each section title.</a:t>
            </a:r>
          </a:p>
          <a:p>
            <a:pPr marL="228600" indent="-228600">
              <a:buFont typeface="+mj-lt"/>
              <a:buAutoNum type="alphaUcPeriod"/>
            </a:pPr>
            <a:r>
              <a:rPr lang="en-US" sz="1200" kern="1200" dirty="0">
                <a:solidFill>
                  <a:schemeClr val="tx1"/>
                </a:solidFill>
                <a:effectLst/>
                <a:latin typeface="+mn-lt"/>
                <a:ea typeface="+mn-ea"/>
                <a:cs typeface="+mn-cs"/>
              </a:rPr>
              <a:t>Select an option in the menu. Alternately, expand a section into the content frame by clicking the right pointing arrow.</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21</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a:t>
            </a:fld>
            <a:endParaRPr lang="en-US"/>
          </a:p>
        </p:txBody>
      </p:sp>
    </p:spTree>
    <p:extLst>
      <p:ext uri="{BB962C8B-B14F-4D97-AF65-F5344CB8AC3E}">
        <p14:creationId xmlns:p14="http://schemas.microsoft.com/office/powerpoint/2010/main" val="380891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22</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23</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24</a:t>
            </a:fld>
            <a:endParaRPr lang="en-US"/>
          </a:p>
        </p:txBody>
      </p:sp>
    </p:spTree>
    <p:extLst>
      <p:ext uri="{BB962C8B-B14F-4D97-AF65-F5344CB8AC3E}">
        <p14:creationId xmlns:p14="http://schemas.microsoft.com/office/powerpoint/2010/main" val="95168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25</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26</a:t>
            </a:fld>
            <a:endParaRPr lang="en-US"/>
          </a:p>
        </p:txBody>
      </p:sp>
    </p:spTree>
    <p:extLst>
      <p:ext uri="{BB962C8B-B14F-4D97-AF65-F5344CB8AC3E}">
        <p14:creationId xmlns:p14="http://schemas.microsoft.com/office/powerpoint/2010/main" val="951684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29</a:t>
            </a:fld>
            <a:endParaRPr lang="en-US"/>
          </a:p>
        </p:txBody>
      </p:sp>
    </p:spTree>
    <p:extLst>
      <p:ext uri="{BB962C8B-B14F-4D97-AF65-F5344CB8AC3E}">
        <p14:creationId xmlns:p14="http://schemas.microsoft.com/office/powerpoint/2010/main" val="321003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632663C6-5A26-0444-9C77-C4D0D08CC263}" type="slidenum">
              <a:rPr lang="en-US" smtClean="0"/>
              <a:t>4</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632663C6-5A26-0444-9C77-C4D0D08CC263}" type="slidenum">
              <a:rPr lang="en-US" smtClean="0"/>
              <a:t>5</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6</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global navigation menu</a:t>
            </a:r>
            <a:r>
              <a:rPr lang="en-US" sz="1200" kern="1200" dirty="0">
                <a:solidFill>
                  <a:schemeClr val="tx1"/>
                </a:solidFill>
                <a:effectLst/>
                <a:latin typeface="+mn-lt"/>
                <a:ea typeface="+mn-ea"/>
                <a:cs typeface="+mn-cs"/>
              </a:rPr>
              <a:t> is available everywhere in Blackboard Learn. Click the arrow next to your name at the top of the</a:t>
            </a:r>
            <a:r>
              <a:rPr lang="en-US" sz="1200" kern="1200" baseline="0" dirty="0">
                <a:solidFill>
                  <a:schemeClr val="tx1"/>
                </a:solidFill>
                <a:effectLst/>
                <a:latin typeface="+mn-lt"/>
                <a:ea typeface="+mn-ea"/>
                <a:cs typeface="+mn-cs"/>
              </a:rPr>
              <a:t> screen.</a:t>
            </a:r>
            <a:endParaRPr lang="en-US" sz="1200" kern="1200" dirty="0">
              <a:solidFill>
                <a:schemeClr val="tx1"/>
              </a:solidFill>
              <a:effectLst/>
              <a:latin typeface="+mn-lt"/>
              <a:ea typeface="+mn-ea"/>
              <a:cs typeface="+mn-cs"/>
            </a:endParaRPr>
          </a:p>
          <a:p>
            <a:pPr marL="228600" lvl="0" indent="-228600">
              <a:buFont typeface="+mj-lt"/>
              <a:buAutoNum type="alphaUcPeriod"/>
            </a:pPr>
            <a:r>
              <a:rPr lang="en-US" sz="1200" b="1" kern="1200" dirty="0">
                <a:solidFill>
                  <a:schemeClr val="tx1"/>
                </a:solidFill>
                <a:effectLst/>
                <a:latin typeface="+mn-lt"/>
                <a:ea typeface="+mn-ea"/>
                <a:cs typeface="+mn-cs"/>
              </a:rPr>
              <a:t>Tools</a:t>
            </a:r>
            <a:r>
              <a:rPr lang="en-US" sz="1200" kern="1200" dirty="0">
                <a:solidFill>
                  <a:schemeClr val="tx1"/>
                </a:solidFill>
                <a:effectLst/>
                <a:latin typeface="+mn-lt"/>
                <a:ea typeface="+mn-ea"/>
                <a:cs typeface="+mn-cs"/>
              </a:rPr>
              <a:t>: View announcements and grades for all courses a user is enrolled in. Send email to course members. View course calendar dates and tasks added by instructors. Add private personal calendar events and tasks. Access and edit personal information.</a:t>
            </a:r>
          </a:p>
          <a:p>
            <a:pPr marL="228600" lvl="0" indent="-228600">
              <a:buFont typeface="+mj-lt"/>
              <a:buAutoNum type="alphaUcPeriod"/>
            </a:pPr>
            <a:r>
              <a:rPr lang="en-US" sz="1200" b="1" kern="1200" dirty="0">
                <a:solidFill>
                  <a:schemeClr val="tx1"/>
                </a:solidFill>
                <a:effectLst/>
                <a:latin typeface="+mn-lt"/>
                <a:ea typeface="+mn-ea"/>
                <a:cs typeface="+mn-cs"/>
              </a:rPr>
              <a:t>Modules</a:t>
            </a:r>
            <a:r>
              <a:rPr lang="en-US" sz="1200" kern="1200" dirty="0">
                <a:solidFill>
                  <a:schemeClr val="tx1"/>
                </a:solidFill>
                <a:effectLst/>
                <a:latin typeface="+mn-lt"/>
                <a:ea typeface="+mn-ea"/>
                <a:cs typeface="+mn-cs"/>
              </a:rPr>
              <a:t>: Use links to view information and navigate to courses. </a:t>
            </a:r>
            <a:r>
              <a:rPr lang="en-US" sz="1200" b="1" kern="1200" dirty="0">
                <a:solidFill>
                  <a:schemeClr val="tx1"/>
                </a:solidFill>
                <a:effectLst/>
                <a:latin typeface="+mn-lt"/>
                <a:ea typeface="+mn-ea"/>
                <a:cs typeface="+mn-cs"/>
              </a:rPr>
              <a:t>My Institution</a:t>
            </a:r>
            <a:r>
              <a:rPr lang="en-US" sz="1200" kern="1200" dirty="0">
                <a:solidFill>
                  <a:schemeClr val="tx1"/>
                </a:solidFill>
                <a:effectLst/>
                <a:latin typeface="+mn-lt"/>
                <a:ea typeface="+mn-ea"/>
                <a:cs typeface="+mn-cs"/>
              </a:rPr>
              <a:t> tab modules collect information from all the courses you are enrolled in or teaching, giving you a total picture of news and activity for your courses. Your school determines which modules appear. You can collapse individual windows and change the position of modules. To move a module, point to the title bar to access the four arrows, press and drag the module into its new location, and release.</a:t>
            </a:r>
          </a:p>
          <a:p>
            <a:pPr marL="228600" lvl="0" indent="-228600">
              <a:buFont typeface="+mj-lt"/>
              <a:buAutoNum type="alphaUcPeriod"/>
            </a:pPr>
            <a:r>
              <a:rPr lang="en-US" sz="1200" b="1" kern="1200" dirty="0">
                <a:solidFill>
                  <a:schemeClr val="tx1"/>
                </a:solidFill>
                <a:effectLst/>
                <a:latin typeface="+mn-lt"/>
                <a:ea typeface="+mn-ea"/>
                <a:cs typeface="+mn-cs"/>
              </a:rPr>
              <a:t>Add Module</a:t>
            </a:r>
            <a:r>
              <a:rPr lang="en-US" sz="1200" kern="1200" dirty="0">
                <a:solidFill>
                  <a:schemeClr val="tx1"/>
                </a:solidFill>
                <a:effectLst/>
                <a:latin typeface="+mn-lt"/>
                <a:ea typeface="+mn-ea"/>
                <a:cs typeface="+mn-cs"/>
              </a:rPr>
              <a:t>: Click to view the list of available modules, such as dictionary, report card, and notes. Descriptions are provided in the list so you can choose the most significant. Your school determines if users are allowed to add modules.</a:t>
            </a:r>
          </a:p>
          <a:p>
            <a:pPr marL="228600" lvl="0" indent="-228600">
              <a:buFont typeface="+mj-lt"/>
              <a:buAutoNum type="alphaUcPeriod"/>
            </a:pPr>
            <a:r>
              <a:rPr lang="en-US" sz="1200" b="1" kern="1200" dirty="0">
                <a:solidFill>
                  <a:schemeClr val="tx1"/>
                </a:solidFill>
                <a:effectLst/>
                <a:latin typeface="+mn-lt"/>
                <a:ea typeface="+mn-ea"/>
                <a:cs typeface="+mn-cs"/>
              </a:rPr>
              <a:t>Personalize Page</a:t>
            </a:r>
            <a:r>
              <a:rPr lang="en-US" sz="1200" kern="1200" dirty="0">
                <a:solidFill>
                  <a:schemeClr val="tx1"/>
                </a:solidFill>
                <a:effectLst/>
                <a:latin typeface="+mn-lt"/>
                <a:ea typeface="+mn-ea"/>
                <a:cs typeface="+mn-cs"/>
              </a:rPr>
              <a:t>: Change the color scheme of the page. Your school determines if users are allowed to personalize the page.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7</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kern="1200" dirty="0">
                <a:solidFill>
                  <a:schemeClr val="tx1"/>
                </a:solidFill>
                <a:effectLst/>
                <a:latin typeface="+mn-lt"/>
                <a:ea typeface="+mn-ea"/>
                <a:cs typeface="+mn-cs"/>
              </a:rPr>
              <a:t>Click the arrow next to your name to access the global navigation menu.</a:t>
            </a:r>
          </a:p>
          <a:p>
            <a:pPr marL="228600" lvl="0" indent="-228600">
              <a:buFont typeface="+mj-lt"/>
              <a:buAutoNum type="alphaUcPeriod"/>
            </a:pPr>
            <a:r>
              <a:rPr lang="en-US" sz="1200" kern="1200" dirty="0">
                <a:solidFill>
                  <a:schemeClr val="tx1"/>
                </a:solidFill>
                <a:effectLst/>
                <a:latin typeface="+mn-lt"/>
                <a:ea typeface="+mn-ea"/>
                <a:cs typeface="+mn-cs"/>
              </a:rPr>
              <a:t>On the right, users can access their courses, organizations, school links, and personal settings. If your school has enabled spaces, users can also access any spaces they follow.</a:t>
            </a:r>
          </a:p>
          <a:p>
            <a:pPr marL="228600" lvl="0" indent="-228600">
              <a:buFont typeface="+mj-lt"/>
              <a:buAutoNum type="alphaUcPeriod"/>
            </a:pPr>
            <a:r>
              <a:rPr lang="en-US" sz="1200" kern="1200" dirty="0">
                <a:solidFill>
                  <a:schemeClr val="tx1"/>
                </a:solidFill>
                <a:effectLst/>
                <a:latin typeface="+mn-lt"/>
                <a:ea typeface="+mn-ea"/>
                <a:cs typeface="+mn-cs"/>
              </a:rPr>
              <a:t>From one location, the </a:t>
            </a:r>
            <a:r>
              <a:rPr lang="en-US" sz="1200" b="1" kern="1200" dirty="0">
                <a:solidFill>
                  <a:schemeClr val="tx1"/>
                </a:solidFill>
                <a:effectLst/>
                <a:latin typeface="+mn-lt"/>
                <a:ea typeface="+mn-ea"/>
                <a:cs typeface="+mn-cs"/>
              </a:rPr>
              <a:t>My Blackboard </a:t>
            </a:r>
            <a:r>
              <a:rPr lang="en-US" sz="1200" kern="1200" dirty="0">
                <a:solidFill>
                  <a:schemeClr val="tx1"/>
                </a:solidFill>
                <a:effectLst/>
                <a:latin typeface="+mn-lt"/>
                <a:ea typeface="+mn-ea"/>
                <a:cs typeface="+mn-cs"/>
              </a:rPr>
              <a:t>menu conveniently allows users to view and take action on their critical academic information. It aggregates user information from across the Blackboard Learn system. Students can open tools to view course activity, the calendar, grades, and more. </a:t>
            </a:r>
          </a:p>
          <a:p>
            <a:pPr marL="228600" marR="0" lvl="0" indent="-228600" algn="l" defTabSz="457200" rtl="0" eaLnBrk="1" fontAlgn="auto" latinLnBrk="0" hangingPunct="1">
              <a:lnSpc>
                <a:spcPct val="100000"/>
              </a:lnSpc>
              <a:spcBef>
                <a:spcPts val="0"/>
              </a:spcBef>
              <a:spcAft>
                <a:spcPts val="0"/>
              </a:spcAft>
              <a:buClrTx/>
              <a:buSzTx/>
              <a:buFont typeface="+mj-lt"/>
              <a:buAutoNum type="alphaUcPeriod"/>
              <a:tabLst/>
              <a:defRPr/>
            </a:pPr>
            <a:r>
              <a:rPr lang="en-US" sz="1200" kern="1200" dirty="0">
                <a:solidFill>
                  <a:schemeClr val="tx1"/>
                </a:solidFill>
                <a:effectLst/>
                <a:latin typeface="+mn-lt"/>
                <a:ea typeface="+mn-ea"/>
                <a:cs typeface="+mn-cs"/>
              </a:rPr>
              <a:t>Click the </a:t>
            </a:r>
            <a:r>
              <a:rPr lang="en-US" sz="1200" b="1" kern="1200" dirty="0">
                <a:solidFill>
                  <a:schemeClr val="tx1"/>
                </a:solidFill>
                <a:effectLst/>
                <a:latin typeface="+mn-lt"/>
                <a:ea typeface="+mn-ea"/>
                <a:cs typeface="+mn-cs"/>
              </a:rPr>
              <a:t>Settings</a:t>
            </a:r>
            <a:r>
              <a:rPr lang="en-US" sz="1200" kern="1200" dirty="0">
                <a:solidFill>
                  <a:schemeClr val="tx1"/>
                </a:solidFill>
                <a:effectLst/>
                <a:latin typeface="+mn-lt"/>
                <a:ea typeface="+mn-ea"/>
                <a:cs typeface="+mn-cs"/>
              </a:rPr>
              <a:t> link to update personal information, edit notification settings, change a password, and add an avatar.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your school enables the </a:t>
            </a:r>
            <a:r>
              <a:rPr lang="en-US" sz="1200" b="1" i="1" kern="1200" dirty="0">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feature, then the images students upload in their profiles will supersede the avatar images. Blackboard profiles are not available if your school has not enabled Blackboard cloud features.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8</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9</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b="1" kern="1200" dirty="0">
                <a:solidFill>
                  <a:schemeClr val="tx1"/>
                </a:solidFill>
                <a:effectLst/>
                <a:latin typeface="+mn-lt"/>
                <a:ea typeface="+mn-ea"/>
                <a:cs typeface="+mn-cs"/>
              </a:rPr>
              <a:t>Page header</a:t>
            </a:r>
            <a:r>
              <a:rPr lang="en-US" sz="1200" kern="1200" dirty="0">
                <a:solidFill>
                  <a:schemeClr val="tx1"/>
                </a:solidFill>
                <a:effectLst/>
                <a:latin typeface="+mn-lt"/>
                <a:ea typeface="+mn-ea"/>
                <a:cs typeface="+mn-cs"/>
              </a:rPr>
              <a:t>: Identical to the page header when logging in, including the </a:t>
            </a:r>
            <a:r>
              <a:rPr lang="en-US" sz="1200" b="1" kern="1200" dirty="0">
                <a:solidFill>
                  <a:schemeClr val="tx1"/>
                </a:solidFill>
                <a:effectLst/>
                <a:latin typeface="+mn-lt"/>
                <a:ea typeface="+mn-ea"/>
                <a:cs typeface="+mn-cs"/>
              </a:rPr>
              <a:t>My Institution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Courses </a:t>
            </a:r>
            <a:r>
              <a:rPr lang="en-US" sz="1200" kern="1200" dirty="0">
                <a:solidFill>
                  <a:schemeClr val="tx1"/>
                </a:solidFill>
                <a:effectLst/>
                <a:latin typeface="+mn-lt"/>
                <a:ea typeface="+mn-ea"/>
                <a:cs typeface="+mn-cs"/>
              </a:rPr>
              <a:t>tabs. </a:t>
            </a:r>
            <a:r>
              <a:rPr lang="en-US" sz="1200" b="1" kern="1200" dirty="0">
                <a:solidFill>
                  <a:schemeClr val="tx1"/>
                </a:solidFill>
                <a:effectLst/>
                <a:latin typeface="+mn-lt"/>
                <a:ea typeface="+mn-ea"/>
                <a:cs typeface="+mn-cs"/>
              </a:rPr>
              <a:t>Reminder</a:t>
            </a:r>
            <a:r>
              <a:rPr lang="en-US" sz="1200" kern="1200" dirty="0">
                <a:solidFill>
                  <a:schemeClr val="tx1"/>
                </a:solidFill>
                <a:effectLst/>
                <a:latin typeface="+mn-lt"/>
                <a:ea typeface="+mn-ea"/>
                <a:cs typeface="+mn-cs"/>
              </a:rPr>
              <a:t>: Your school can rename tabs.</a:t>
            </a:r>
          </a:p>
          <a:p>
            <a:pPr marL="228600" lvl="0" indent="-228600">
              <a:buFont typeface="+mj-lt"/>
              <a:buAutoNum type="alphaUcPeriod"/>
            </a:pPr>
            <a:r>
              <a:rPr lang="en-US" sz="1200" b="1" kern="1200" dirty="0">
                <a:solidFill>
                  <a:schemeClr val="tx1"/>
                </a:solidFill>
                <a:effectLst/>
                <a:latin typeface="+mn-lt"/>
                <a:ea typeface="+mn-ea"/>
                <a:cs typeface="+mn-cs"/>
              </a:rPr>
              <a:t>Course menu</a:t>
            </a:r>
            <a:r>
              <a:rPr lang="en-US" sz="1200" kern="1200" dirty="0">
                <a:solidFill>
                  <a:schemeClr val="tx1"/>
                </a:solidFill>
                <a:effectLst/>
                <a:latin typeface="+mn-lt"/>
                <a:ea typeface="+mn-ea"/>
                <a:cs typeface="+mn-cs"/>
              </a:rPr>
              <a:t>: The access point for all course content added by an instructor.</a:t>
            </a:r>
          </a:p>
          <a:p>
            <a:pPr marL="228600" lvl="0" indent="-228600">
              <a:buFont typeface="+mj-lt"/>
              <a:buAutoNum type="alphaUcPeriod"/>
            </a:pPr>
            <a:r>
              <a:rPr lang="en-US" sz="1200" b="1" kern="1200" dirty="0">
                <a:solidFill>
                  <a:schemeClr val="tx1"/>
                </a:solidFill>
                <a:effectLst/>
                <a:latin typeface="+mn-lt"/>
                <a:ea typeface="+mn-ea"/>
                <a:cs typeface="+mn-cs"/>
              </a:rPr>
              <a:t>Content frame</a:t>
            </a:r>
            <a:r>
              <a:rPr lang="en-US" sz="1200" kern="1200" dirty="0">
                <a:solidFill>
                  <a:schemeClr val="tx1"/>
                </a:solidFill>
                <a:effectLst/>
                <a:latin typeface="+mn-lt"/>
                <a:ea typeface="+mn-ea"/>
                <a:cs typeface="+mn-cs"/>
              </a:rPr>
              <a:t>: Displays the selected tool or content area. By default, when users enter a course, the </a:t>
            </a:r>
            <a:r>
              <a:rPr lang="en-US" sz="1200" b="1" kern="1200" dirty="0">
                <a:solidFill>
                  <a:schemeClr val="tx1"/>
                </a:solidFill>
                <a:effectLst/>
                <a:latin typeface="+mn-lt"/>
                <a:ea typeface="+mn-ea"/>
                <a:cs typeface="+mn-cs"/>
              </a:rPr>
              <a:t>Home Page</a:t>
            </a:r>
            <a:r>
              <a:rPr lang="en-US" sz="1200" kern="1200" dirty="0">
                <a:solidFill>
                  <a:schemeClr val="tx1"/>
                </a:solidFill>
                <a:effectLst/>
                <a:latin typeface="+mn-lt"/>
                <a:ea typeface="+mn-ea"/>
                <a:cs typeface="+mn-cs"/>
              </a:rPr>
              <a:t> appears. The first page they see is chosen by the instructor and is called the </a:t>
            </a:r>
            <a:r>
              <a:rPr lang="en-US" sz="1200" b="1" i="1" kern="1200" dirty="0">
                <a:solidFill>
                  <a:schemeClr val="tx1"/>
                </a:solidFill>
                <a:effectLst/>
                <a:latin typeface="+mn-lt"/>
                <a:ea typeface="+mn-ea"/>
                <a:cs typeface="+mn-cs"/>
              </a:rPr>
              <a:t>course entry point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11</a:t>
            </a:fld>
            <a:endParaRPr lang="en-US"/>
          </a:p>
        </p:txBody>
      </p:sp>
    </p:spTree>
    <p:extLst>
      <p:ext uri="{BB962C8B-B14F-4D97-AF65-F5344CB8AC3E}">
        <p14:creationId xmlns:p14="http://schemas.microsoft.com/office/powerpoint/2010/main" val="242975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20,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May 20,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20,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20, 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dirty="0"/>
              <a:t>Click to edit Master title style</a:t>
            </a:r>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20, 2016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15709" y="6131314"/>
            <a:ext cx="2186817" cy="523220"/>
          </a:xfrm>
          <a:prstGeom prst="rect">
            <a:avLst/>
          </a:prstGeom>
          <a:noFill/>
        </p:spPr>
        <p:txBody>
          <a:bodyPr wrap="none" rtlCol="0">
            <a:spAutoFit/>
          </a:bodyPr>
          <a:lstStyle/>
          <a:p>
            <a:pPr>
              <a:defRPr/>
            </a:pPr>
            <a:r>
              <a:rPr lang="en-US" sz="1400" dirty="0">
                <a:solidFill>
                  <a:srgbClr val="3B3B3B"/>
                </a:solidFill>
                <a:latin typeface="Century Gothic" charset="0"/>
              </a:rPr>
              <a:t>© 2016 Blackboard Inc.</a:t>
            </a:r>
          </a:p>
          <a:p>
            <a:pPr>
              <a:defRPr/>
            </a:pPr>
            <a:r>
              <a:rPr lang="en-US" sz="1400" dirty="0">
                <a:solidFill>
                  <a:srgbClr val="3B3B3B"/>
                </a:solidFill>
                <a:latin typeface="Century Gothic" charset="0"/>
              </a:rPr>
              <a:t>   All rights reserved.</a:t>
            </a:r>
          </a:p>
        </p:txBody>
      </p:sp>
      <p:pic>
        <p:nvPicPr>
          <p:cNvPr id="4" name="Picture 3" descr="title_ppt_getting_start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4749" y="-889000"/>
            <a:ext cx="6247458" cy="5816600"/>
          </a:xfrm>
          <a:prstGeom prst="rect">
            <a:avLst/>
          </a:prstGeom>
        </p:spPr>
      </p:pic>
    </p:spTree>
    <p:extLst>
      <p:ext uri="{BB962C8B-B14F-4D97-AF65-F5344CB8AC3E}">
        <p14:creationId xmlns:p14="http://schemas.microsoft.com/office/powerpoint/2010/main" val="136137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0436" y="381993"/>
            <a:ext cx="6075094" cy="548640"/>
          </a:xfrm>
        </p:spPr>
        <p:txBody>
          <a:bodyPr/>
          <a:lstStyle/>
          <a:p>
            <a:r>
              <a:rPr lang="en-US" dirty="0">
                <a:solidFill>
                  <a:srgbClr val="863204"/>
                </a:solidFill>
                <a:latin typeface="Ayuthaya"/>
                <a:cs typeface="Ayuthaya"/>
              </a:rPr>
              <a:t>TRY IT</a:t>
            </a:r>
          </a:p>
        </p:txBody>
      </p:sp>
      <p:sp>
        <p:nvSpPr>
          <p:cNvPr id="9" name="Rectangle 8"/>
          <p:cNvSpPr/>
          <p:nvPr/>
        </p:nvSpPr>
        <p:spPr>
          <a:xfrm>
            <a:off x="1794427" y="1095179"/>
            <a:ext cx="6863098" cy="900246"/>
          </a:xfrm>
          <a:prstGeom prst="rect">
            <a:avLst/>
          </a:prstGeom>
        </p:spPr>
        <p:txBody>
          <a:bodyPr wrap="square">
            <a:spAutoFit/>
          </a:bodyPr>
          <a:lstStyle/>
          <a:p>
            <a:pPr>
              <a:lnSpc>
                <a:spcPct val="150000"/>
              </a:lnSpc>
            </a:pPr>
            <a:r>
              <a:rPr lang="en-US" dirty="0"/>
              <a:t>Use your </a:t>
            </a:r>
            <a:r>
              <a:rPr lang="en-US" b="1" dirty="0">
                <a:solidFill>
                  <a:schemeClr val="accent2"/>
                </a:solidFill>
              </a:rPr>
              <a:t>Practice Course </a:t>
            </a:r>
            <a:r>
              <a:rPr lang="en-US" dirty="0"/>
              <a:t>to explore the page header and </a:t>
            </a:r>
            <a:r>
              <a:rPr lang="en-US" b="1" dirty="0"/>
              <a:t>My Institution </a:t>
            </a:r>
            <a:r>
              <a:rPr lang="en-US" dirty="0"/>
              <a:t>tab.</a:t>
            </a:r>
          </a:p>
        </p:txBody>
      </p:sp>
      <p:pic>
        <p:nvPicPr>
          <p:cNvPr id="8" name="Picture 7" title="&quot;&quot;"/>
          <p:cNvPicPr/>
          <p:nvPr/>
        </p:nvPicPr>
        <p:blipFill>
          <a:blip r:embed="rId2" cstate="email">
            <a:extLst>
              <a:ext uri="{28A0092B-C50C-407E-A947-70E740481C1C}">
                <a14:useLocalDpi xmlns:a14="http://schemas.microsoft.com/office/drawing/2010/main" val="0"/>
              </a:ext>
            </a:extLst>
          </a:blip>
          <a:stretch>
            <a:fillRect/>
          </a:stretch>
        </p:blipFill>
        <p:spPr>
          <a:xfrm>
            <a:off x="804488" y="460924"/>
            <a:ext cx="800100" cy="367030"/>
          </a:xfrm>
          <a:prstGeom prst="rect">
            <a:avLst/>
          </a:prstGeom>
        </p:spPr>
      </p:pic>
      <p:pic>
        <p:nvPicPr>
          <p:cNvPr id="5" name="Picture 4" title="smiling lady working on lap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2345"/>
            <a:ext cx="4423253" cy="2732587"/>
          </a:xfrm>
          <a:prstGeom prst="rect">
            <a:avLst/>
          </a:prstGeom>
        </p:spPr>
      </p:pic>
    </p:spTree>
    <p:extLst>
      <p:ext uri="{BB962C8B-B14F-4D97-AF65-F5344CB8AC3E}">
        <p14:creationId xmlns:p14="http://schemas.microsoft.com/office/powerpoint/2010/main" val="5302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THE COURSE ENVIRONMENT</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student_home_page_course_menu.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9400" y="1132276"/>
            <a:ext cx="5549900" cy="3730766"/>
          </a:xfrm>
          <a:prstGeom prst="rect">
            <a:avLst/>
          </a:prstGeom>
        </p:spPr>
      </p:pic>
    </p:spTree>
    <p:extLst>
      <p:ext uri="{BB962C8B-B14F-4D97-AF65-F5344CB8AC3E}">
        <p14:creationId xmlns:p14="http://schemas.microsoft.com/office/powerpoint/2010/main" val="424380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THE HOME PAGE</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2" name="Picture 1" descr="student_home_page_modul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74800" y="1098612"/>
            <a:ext cx="4964304" cy="3841687"/>
          </a:xfrm>
          <a:prstGeom prst="rect">
            <a:avLst/>
          </a:prstGeom>
        </p:spPr>
      </p:pic>
    </p:spTree>
    <p:extLst>
      <p:ext uri="{BB962C8B-B14F-4D97-AF65-F5344CB8AC3E}">
        <p14:creationId xmlns:p14="http://schemas.microsoft.com/office/powerpoint/2010/main" val="63681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THE COURSE MENU</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student_course_menu.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55318" y="1137043"/>
            <a:ext cx="4373982" cy="3677242"/>
          </a:xfrm>
          <a:prstGeom prst="rect">
            <a:avLst/>
          </a:prstGeom>
        </p:spPr>
      </p:pic>
    </p:spTree>
    <p:extLst>
      <p:ext uri="{BB962C8B-B14F-4D97-AF65-F5344CB8AC3E}">
        <p14:creationId xmlns:p14="http://schemas.microsoft.com/office/powerpoint/2010/main" val="89417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CONTENT AREAS</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2" name="Picture 1" descr="student_access_conten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62100" y="1076786"/>
            <a:ext cx="3759200" cy="3888044"/>
          </a:xfrm>
          <a:prstGeom prst="rect">
            <a:avLst/>
          </a:prstGeom>
        </p:spPr>
      </p:pic>
    </p:spTree>
    <p:extLst>
      <p:ext uri="{BB962C8B-B14F-4D97-AF65-F5344CB8AC3E}">
        <p14:creationId xmlns:p14="http://schemas.microsoft.com/office/powerpoint/2010/main" val="303991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CONTEXTUAL MENUS</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contextual_menu.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62100" y="1168400"/>
            <a:ext cx="2150030" cy="2514600"/>
          </a:xfrm>
          <a:prstGeom prst="rect">
            <a:avLst/>
          </a:prstGeom>
        </p:spPr>
      </p:pic>
      <p:pic>
        <p:nvPicPr>
          <p:cNvPr id="8" name="Picture 7" descr="contextual_menu_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91616" y="1168400"/>
            <a:ext cx="3477584" cy="3657600"/>
          </a:xfrm>
          <a:prstGeom prst="rect">
            <a:avLst/>
          </a:prstGeom>
        </p:spPr>
      </p:pic>
    </p:spTree>
    <p:extLst>
      <p:ext uri="{BB962C8B-B14F-4D97-AF65-F5344CB8AC3E}">
        <p14:creationId xmlns:p14="http://schemas.microsoft.com/office/powerpoint/2010/main" val="253542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EDIT MODE</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2" name="Picture 1" descr="edit_mod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9399" y="1440163"/>
            <a:ext cx="7289267" cy="1866649"/>
          </a:xfrm>
          <a:prstGeom prst="rect">
            <a:avLst/>
          </a:prstGeom>
        </p:spPr>
      </p:pic>
    </p:spTree>
    <p:extLst>
      <p:ext uri="{BB962C8B-B14F-4D97-AF65-F5344CB8AC3E}">
        <p14:creationId xmlns:p14="http://schemas.microsoft.com/office/powerpoint/2010/main" val="8972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STUDENT PREVIEW</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8" name="Picture 7" title="Image illustrating associated tex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542" y="1376680"/>
            <a:ext cx="3028242" cy="1106424"/>
          </a:xfrm>
          <a:prstGeom prst="rect">
            <a:avLst/>
          </a:prstGeom>
        </p:spPr>
      </p:pic>
    </p:spTree>
    <p:extLst>
      <p:ext uri="{BB962C8B-B14F-4D97-AF65-F5344CB8AC3E}">
        <p14:creationId xmlns:p14="http://schemas.microsoft.com/office/powerpoint/2010/main" val="196322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NAVIGATION</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student_orientation_ba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36700" y="1143000"/>
            <a:ext cx="4902200" cy="1765089"/>
          </a:xfrm>
          <a:prstGeom prst="rect">
            <a:avLst/>
          </a:prstGeom>
        </p:spPr>
      </p:pic>
      <p:pic>
        <p:nvPicPr>
          <p:cNvPr id="4" name="Picture 3" descr="student_course_to_course_navigat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100" y="3098800"/>
            <a:ext cx="2235200" cy="1819124"/>
          </a:xfrm>
          <a:prstGeom prst="rect">
            <a:avLst/>
          </a:prstGeom>
        </p:spPr>
      </p:pic>
    </p:spTree>
    <p:extLst>
      <p:ext uri="{BB962C8B-B14F-4D97-AF65-F5344CB8AC3E}">
        <p14:creationId xmlns:p14="http://schemas.microsoft.com/office/powerpoint/2010/main" val="122208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PAGE HELP</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8" name="Picture 7" title="Image illustrating associated text"/>
          <p:cNvPicPr/>
          <p:nvPr/>
        </p:nvPicPr>
        <p:blipFill>
          <a:blip r:embed="rId4">
            <a:extLst>
              <a:ext uri="{28A0092B-C50C-407E-A947-70E740481C1C}">
                <a14:useLocalDpi xmlns:a14="http://schemas.microsoft.com/office/drawing/2010/main" val="0"/>
              </a:ext>
            </a:extLst>
          </a:blip>
          <a:srcRect/>
          <a:stretch>
            <a:fillRect/>
          </a:stretch>
        </p:blipFill>
        <p:spPr bwMode="auto">
          <a:xfrm>
            <a:off x="1417218" y="2974974"/>
            <a:ext cx="5732882" cy="1431925"/>
          </a:xfrm>
          <a:prstGeom prst="rect">
            <a:avLst/>
          </a:prstGeom>
          <a:noFill/>
          <a:ln>
            <a:noFill/>
          </a:ln>
        </p:spPr>
      </p:pic>
      <p:pic>
        <p:nvPicPr>
          <p:cNvPr id="2" name="Picture 1" descr="page_hel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218" y="914400"/>
            <a:ext cx="6877685" cy="1914810"/>
          </a:xfrm>
          <a:prstGeom prst="rect">
            <a:avLst/>
          </a:prstGeom>
        </p:spPr>
      </p:pic>
    </p:spTree>
    <p:extLst>
      <p:ext uri="{BB962C8B-B14F-4D97-AF65-F5344CB8AC3E}">
        <p14:creationId xmlns:p14="http://schemas.microsoft.com/office/powerpoint/2010/main" val="32149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218" y="1245810"/>
            <a:ext cx="7371182" cy="3434667"/>
          </a:xfrm>
        </p:spPr>
        <p:txBody>
          <a:bodyPr>
            <a:normAutofit/>
          </a:bodyPr>
          <a:lstStyle/>
          <a:p>
            <a:pPr>
              <a:lnSpc>
                <a:spcPct val="150000"/>
              </a:lnSpc>
              <a:buClr>
                <a:srgbClr val="08BFEA"/>
              </a:buClr>
              <a:buSzPct val="175000"/>
              <a:buBlip>
                <a:blip r:embed="rId3"/>
              </a:buBlip>
            </a:pPr>
            <a:r>
              <a:rPr lang="en-US" sz="1800" b="0" dirty="0"/>
              <a:t>Explain how you can use Blackboard Learn to accomplish familiar teaching tasks.</a:t>
            </a:r>
          </a:p>
          <a:p>
            <a:pPr>
              <a:lnSpc>
                <a:spcPct val="150000"/>
              </a:lnSpc>
              <a:buClr>
                <a:srgbClr val="08BFEA"/>
              </a:buClr>
              <a:buSzPct val="175000"/>
              <a:buBlip>
                <a:blip r:embed="rId3"/>
              </a:buBlip>
            </a:pPr>
            <a:r>
              <a:rPr lang="en-US" sz="1800" b="0" dirty="0"/>
              <a:t>Identify characteristics for success in the online environment.</a:t>
            </a:r>
          </a:p>
          <a:p>
            <a:pPr>
              <a:lnSpc>
                <a:spcPct val="150000"/>
              </a:lnSpc>
              <a:buClr>
                <a:srgbClr val="08BFEA"/>
              </a:buClr>
              <a:buSzPct val="175000"/>
              <a:buBlip>
                <a:blip r:embed="rId3"/>
              </a:buBlip>
            </a:pPr>
            <a:r>
              <a:rPr lang="en-US" sz="1800" b="0" dirty="0"/>
              <a:t>Navigate the </a:t>
            </a:r>
            <a:r>
              <a:rPr lang="en-US" sz="1800" dirty="0"/>
              <a:t>My Institution </a:t>
            </a:r>
            <a:r>
              <a:rPr lang="en-US" sz="1800" b="0" dirty="0"/>
              <a:t>tab, the global navigation menu, and the course environment.</a:t>
            </a:r>
          </a:p>
          <a:p>
            <a:pPr>
              <a:lnSpc>
                <a:spcPct val="150000"/>
              </a:lnSpc>
              <a:buClr>
                <a:srgbClr val="08BFEA"/>
              </a:buClr>
              <a:buSzPct val="175000"/>
              <a:buBlip>
                <a:blip r:embed="rId3"/>
              </a:buBlip>
            </a:pPr>
            <a:r>
              <a:rPr lang="en-US" sz="1800" b="0" dirty="0"/>
              <a:t>Create your course menu and home page.</a:t>
            </a:r>
          </a:p>
          <a:p>
            <a:pPr>
              <a:lnSpc>
                <a:spcPct val="150000"/>
              </a:lnSpc>
              <a:buClr>
                <a:srgbClr val="08BFEA"/>
              </a:buClr>
              <a:buSzPct val="175000"/>
              <a:buBlip>
                <a:blip r:embed="rId3"/>
              </a:buBlip>
            </a:pPr>
            <a:r>
              <a:rPr lang="en-US" sz="1800" b="0" dirty="0"/>
              <a:t>Share ideas for welcoming your students.</a:t>
            </a:r>
          </a:p>
        </p:txBody>
      </p:sp>
      <p:sp>
        <p:nvSpPr>
          <p:cNvPr id="4"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Objectives</a:t>
            </a:r>
          </a:p>
        </p:txBody>
      </p:sp>
      <p:pic>
        <p:nvPicPr>
          <p:cNvPr id="5" name="Picture 4" title="&quot;&quot;"/>
          <p:cNvPicPr/>
          <p:nvPr/>
        </p:nvPicPr>
        <p:blipFill>
          <a:blip r:embed="rId4"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187971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0436" y="381993"/>
            <a:ext cx="6075094" cy="548640"/>
          </a:xfrm>
        </p:spPr>
        <p:txBody>
          <a:bodyPr/>
          <a:lstStyle/>
          <a:p>
            <a:r>
              <a:rPr lang="en-US" dirty="0">
                <a:solidFill>
                  <a:srgbClr val="863204"/>
                </a:solidFill>
                <a:latin typeface="Ayuthaya"/>
                <a:cs typeface="Ayuthaya"/>
              </a:rPr>
              <a:t>TRY IT</a:t>
            </a:r>
          </a:p>
        </p:txBody>
      </p:sp>
      <p:sp>
        <p:nvSpPr>
          <p:cNvPr id="9" name="Rectangle 8"/>
          <p:cNvSpPr/>
          <p:nvPr/>
        </p:nvSpPr>
        <p:spPr>
          <a:xfrm>
            <a:off x="1794427" y="1095179"/>
            <a:ext cx="6328974" cy="900246"/>
          </a:xfrm>
          <a:prstGeom prst="rect">
            <a:avLst/>
          </a:prstGeom>
        </p:spPr>
        <p:txBody>
          <a:bodyPr wrap="square">
            <a:spAutoFit/>
          </a:bodyPr>
          <a:lstStyle/>
          <a:p>
            <a:pPr>
              <a:lnSpc>
                <a:spcPct val="150000"/>
              </a:lnSpc>
            </a:pPr>
            <a:r>
              <a:rPr lang="en-US" dirty="0"/>
              <a:t>Use your </a:t>
            </a:r>
            <a:r>
              <a:rPr lang="en-US" b="1" dirty="0">
                <a:solidFill>
                  <a:schemeClr val="accent2"/>
                </a:solidFill>
              </a:rPr>
              <a:t>Practice Course </a:t>
            </a:r>
            <a:r>
              <a:rPr lang="en-US" dirty="0"/>
              <a:t>to explore the course menu and tools link.</a:t>
            </a:r>
          </a:p>
        </p:txBody>
      </p:sp>
      <p:pic>
        <p:nvPicPr>
          <p:cNvPr id="8" name="Picture 7" title="&quot;&quot;"/>
          <p:cNvPicPr/>
          <p:nvPr/>
        </p:nvPicPr>
        <p:blipFill>
          <a:blip r:embed="rId3" cstate="email">
            <a:extLst>
              <a:ext uri="{28A0092B-C50C-407E-A947-70E740481C1C}">
                <a14:useLocalDpi xmlns:a14="http://schemas.microsoft.com/office/drawing/2010/main" val="0"/>
              </a:ext>
            </a:extLst>
          </a:blip>
          <a:stretch>
            <a:fillRect/>
          </a:stretch>
        </p:blipFill>
        <p:spPr>
          <a:xfrm>
            <a:off x="804488" y="460924"/>
            <a:ext cx="800100" cy="367030"/>
          </a:xfrm>
          <a:prstGeom prst="rect">
            <a:avLst/>
          </a:prstGeom>
        </p:spPr>
      </p:pic>
      <p:pic>
        <p:nvPicPr>
          <p:cNvPr id="5" name="Picture 4" title="smiling lady working on lapt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2345"/>
            <a:ext cx="4423253" cy="2732587"/>
          </a:xfrm>
          <a:prstGeom prst="rect">
            <a:avLst/>
          </a:prstGeom>
        </p:spPr>
      </p:pic>
    </p:spTree>
    <p:extLst>
      <p:ext uri="{BB962C8B-B14F-4D97-AF65-F5344CB8AC3E}">
        <p14:creationId xmlns:p14="http://schemas.microsoft.com/office/powerpoint/2010/main" val="394410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CONTROL PANEL</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2" name="Picture 1" descr="control_pane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65754" y="1066800"/>
            <a:ext cx="2345845" cy="3887011"/>
          </a:xfrm>
          <a:prstGeom prst="rect">
            <a:avLst/>
          </a:prstGeom>
        </p:spPr>
      </p:pic>
    </p:spTree>
    <p:extLst>
      <p:ext uri="{BB962C8B-B14F-4D97-AF65-F5344CB8AC3E}">
        <p14:creationId xmlns:p14="http://schemas.microsoft.com/office/powerpoint/2010/main" val="264635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TOOL AVAILABILITY</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tool_availability.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0" y="1125664"/>
            <a:ext cx="5715000" cy="3687635"/>
          </a:xfrm>
          <a:prstGeom prst="rect">
            <a:avLst/>
          </a:prstGeom>
        </p:spPr>
      </p:pic>
    </p:spTree>
    <p:extLst>
      <p:ext uri="{BB962C8B-B14F-4D97-AF65-F5344CB8AC3E}">
        <p14:creationId xmlns:p14="http://schemas.microsoft.com/office/powerpoint/2010/main" val="884176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COURSE STYLE</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2" name="Picture 1" descr="teaching_style_control_pan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306" y="1257300"/>
            <a:ext cx="2217994" cy="3618832"/>
          </a:xfrm>
          <a:prstGeom prst="rect">
            <a:avLst/>
          </a:prstGeom>
        </p:spPr>
      </p:pic>
    </p:spTree>
    <p:extLst>
      <p:ext uri="{BB962C8B-B14F-4D97-AF65-F5344CB8AC3E}">
        <p14:creationId xmlns:p14="http://schemas.microsoft.com/office/powerpoint/2010/main" val="1336322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0436" y="381993"/>
            <a:ext cx="6075094" cy="548640"/>
          </a:xfrm>
        </p:spPr>
        <p:txBody>
          <a:bodyPr/>
          <a:lstStyle/>
          <a:p>
            <a:r>
              <a:rPr lang="en-US" dirty="0">
                <a:solidFill>
                  <a:srgbClr val="863204"/>
                </a:solidFill>
                <a:latin typeface="Ayuthaya"/>
                <a:cs typeface="Ayuthaya"/>
              </a:rPr>
              <a:t>TRY IT</a:t>
            </a:r>
          </a:p>
        </p:txBody>
      </p:sp>
      <p:sp>
        <p:nvSpPr>
          <p:cNvPr id="9" name="Rectangle 8"/>
          <p:cNvSpPr/>
          <p:nvPr/>
        </p:nvSpPr>
        <p:spPr>
          <a:xfrm>
            <a:off x="1794427" y="1095179"/>
            <a:ext cx="6328974" cy="484748"/>
          </a:xfrm>
          <a:prstGeom prst="rect">
            <a:avLst/>
          </a:prstGeom>
        </p:spPr>
        <p:txBody>
          <a:bodyPr wrap="square">
            <a:spAutoFit/>
          </a:bodyPr>
          <a:lstStyle/>
          <a:p>
            <a:pPr>
              <a:lnSpc>
                <a:spcPct val="150000"/>
              </a:lnSpc>
            </a:pPr>
            <a:r>
              <a:rPr lang="en-US" dirty="0"/>
              <a:t>Use your </a:t>
            </a:r>
            <a:r>
              <a:rPr lang="en-US" b="1" dirty="0">
                <a:solidFill>
                  <a:schemeClr val="accent2"/>
                </a:solidFill>
              </a:rPr>
              <a:t>Practice Course </a:t>
            </a:r>
            <a:r>
              <a:rPr lang="en-US" dirty="0"/>
              <a:t>to make customizations.</a:t>
            </a:r>
          </a:p>
        </p:txBody>
      </p:sp>
      <p:pic>
        <p:nvPicPr>
          <p:cNvPr id="8" name="Picture 7" title="&quot;&quot;"/>
          <p:cNvPicPr/>
          <p:nvPr/>
        </p:nvPicPr>
        <p:blipFill>
          <a:blip r:embed="rId3" cstate="email">
            <a:extLst>
              <a:ext uri="{28A0092B-C50C-407E-A947-70E740481C1C}">
                <a14:useLocalDpi xmlns:a14="http://schemas.microsoft.com/office/drawing/2010/main" val="0"/>
              </a:ext>
            </a:extLst>
          </a:blip>
          <a:stretch>
            <a:fillRect/>
          </a:stretch>
        </p:blipFill>
        <p:spPr>
          <a:xfrm>
            <a:off x="804488" y="460924"/>
            <a:ext cx="800100" cy="367030"/>
          </a:xfrm>
          <a:prstGeom prst="rect">
            <a:avLst/>
          </a:prstGeom>
        </p:spPr>
      </p:pic>
      <p:pic>
        <p:nvPicPr>
          <p:cNvPr id="5" name="Picture 4" title="smiling lady working on lapt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2345"/>
            <a:ext cx="4423253" cy="2732587"/>
          </a:xfrm>
          <a:prstGeom prst="rect">
            <a:avLst/>
          </a:prstGeom>
        </p:spPr>
      </p:pic>
    </p:spTree>
    <p:extLst>
      <p:ext uri="{BB962C8B-B14F-4D97-AF65-F5344CB8AC3E}">
        <p14:creationId xmlns:p14="http://schemas.microsoft.com/office/powerpoint/2010/main" val="3993287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PLAN COURSE MENU LINKS</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
        <p:nvSpPr>
          <p:cNvPr id="7" name="TextBox 6"/>
          <p:cNvSpPr txBox="1"/>
          <p:nvPr/>
        </p:nvSpPr>
        <p:spPr>
          <a:xfrm>
            <a:off x="1429918" y="1220232"/>
            <a:ext cx="6977482" cy="849463"/>
          </a:xfrm>
          <a:prstGeom prst="rect">
            <a:avLst/>
          </a:prstGeom>
          <a:noFill/>
        </p:spPr>
        <p:txBody>
          <a:bodyPr wrap="square" rtlCol="0">
            <a:spAutoFit/>
          </a:bodyPr>
          <a:lstStyle/>
          <a:p>
            <a:pPr>
              <a:lnSpc>
                <a:spcPct val="140000"/>
              </a:lnSpc>
            </a:pPr>
            <a:r>
              <a:rPr lang="en-US" dirty="0"/>
              <a:t>A good initial strategy is to keep the course menu </a:t>
            </a:r>
          </a:p>
          <a:p>
            <a:pPr>
              <a:lnSpc>
                <a:spcPct val="140000"/>
              </a:lnSpc>
            </a:pPr>
            <a:r>
              <a:rPr lang="en-US" dirty="0"/>
              <a:t>as simple as possible. </a:t>
            </a:r>
          </a:p>
        </p:txBody>
      </p:sp>
    </p:spTree>
    <p:extLst>
      <p:ext uri="{BB962C8B-B14F-4D97-AF65-F5344CB8AC3E}">
        <p14:creationId xmlns:p14="http://schemas.microsoft.com/office/powerpoint/2010/main" val="3800563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0436" y="381993"/>
            <a:ext cx="6075094" cy="548640"/>
          </a:xfrm>
        </p:spPr>
        <p:txBody>
          <a:bodyPr/>
          <a:lstStyle/>
          <a:p>
            <a:r>
              <a:rPr lang="en-US" dirty="0">
                <a:solidFill>
                  <a:srgbClr val="863204"/>
                </a:solidFill>
                <a:latin typeface="Ayuthaya"/>
                <a:cs typeface="Ayuthaya"/>
              </a:rPr>
              <a:t>TRY IT</a:t>
            </a:r>
          </a:p>
        </p:txBody>
      </p:sp>
      <p:sp>
        <p:nvSpPr>
          <p:cNvPr id="9" name="Rectangle 8"/>
          <p:cNvSpPr/>
          <p:nvPr/>
        </p:nvSpPr>
        <p:spPr>
          <a:xfrm>
            <a:off x="1794427" y="1095179"/>
            <a:ext cx="6328974" cy="900246"/>
          </a:xfrm>
          <a:prstGeom prst="rect">
            <a:avLst/>
          </a:prstGeom>
        </p:spPr>
        <p:txBody>
          <a:bodyPr wrap="square">
            <a:spAutoFit/>
          </a:bodyPr>
          <a:lstStyle/>
          <a:p>
            <a:pPr>
              <a:lnSpc>
                <a:spcPct val="150000"/>
              </a:lnSpc>
            </a:pPr>
            <a:r>
              <a:rPr lang="en-US" dirty="0"/>
              <a:t>Use your </a:t>
            </a:r>
            <a:r>
              <a:rPr lang="en-US" b="1" dirty="0">
                <a:solidFill>
                  <a:schemeClr val="accent2"/>
                </a:solidFill>
              </a:rPr>
              <a:t>Practice Course </a:t>
            </a:r>
            <a:r>
              <a:rPr lang="en-US" dirty="0"/>
              <a:t>to experiment with the </a:t>
            </a:r>
          </a:p>
          <a:p>
            <a:pPr>
              <a:lnSpc>
                <a:spcPct val="150000"/>
              </a:lnSpc>
            </a:pPr>
            <a:r>
              <a:rPr lang="en-US" dirty="0"/>
              <a:t>course menu.</a:t>
            </a:r>
          </a:p>
        </p:txBody>
      </p:sp>
      <p:pic>
        <p:nvPicPr>
          <p:cNvPr id="8" name="Picture 7" title="&quot;&quot;"/>
          <p:cNvPicPr/>
          <p:nvPr/>
        </p:nvPicPr>
        <p:blipFill>
          <a:blip r:embed="rId3" cstate="email">
            <a:extLst>
              <a:ext uri="{28A0092B-C50C-407E-A947-70E740481C1C}">
                <a14:useLocalDpi xmlns:a14="http://schemas.microsoft.com/office/drawing/2010/main" val="0"/>
              </a:ext>
            </a:extLst>
          </a:blip>
          <a:stretch>
            <a:fillRect/>
          </a:stretch>
        </p:blipFill>
        <p:spPr>
          <a:xfrm>
            <a:off x="804488" y="460924"/>
            <a:ext cx="800100" cy="367030"/>
          </a:xfrm>
          <a:prstGeom prst="rect">
            <a:avLst/>
          </a:prstGeom>
        </p:spPr>
      </p:pic>
      <p:pic>
        <p:nvPicPr>
          <p:cNvPr id="5" name="Picture 4" title="smiling lady working on lapt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2345"/>
            <a:ext cx="4423253" cy="2732587"/>
          </a:xfrm>
          <a:prstGeom prst="rect">
            <a:avLst/>
          </a:prstGeom>
        </p:spPr>
      </p:pic>
    </p:spTree>
    <p:extLst>
      <p:ext uri="{BB962C8B-B14F-4D97-AF65-F5344CB8AC3E}">
        <p14:creationId xmlns:p14="http://schemas.microsoft.com/office/powerpoint/2010/main" val="1743100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0522" y="365760"/>
            <a:ext cx="6983959" cy="548640"/>
          </a:xfrm>
        </p:spPr>
        <p:txBody>
          <a:bodyPr/>
          <a:lstStyle/>
          <a:p>
            <a:r>
              <a:rPr lang="en-US" dirty="0">
                <a:solidFill>
                  <a:srgbClr val="863204"/>
                </a:solidFill>
                <a:latin typeface="Ayuthaya"/>
                <a:cs typeface="Ayuthaya"/>
              </a:rPr>
              <a:t>BEST PRACTICE</a:t>
            </a:r>
          </a:p>
        </p:txBody>
      </p:sp>
      <p:pic>
        <p:nvPicPr>
          <p:cNvPr id="6" name="Picture 5" title="&quot;&quot;"/>
          <p:cNvPicPr/>
          <p:nvPr/>
        </p:nvPicPr>
        <p:blipFill>
          <a:blip r:embed="rId2" cstate="email">
            <a:extLst>
              <a:ext uri="{28A0092B-C50C-407E-A947-70E740481C1C}">
                <a14:useLocalDpi xmlns:a14="http://schemas.microsoft.com/office/drawing/2010/main" val="0"/>
              </a:ext>
            </a:extLst>
          </a:blip>
          <a:stretch>
            <a:fillRect/>
          </a:stretch>
        </p:blipFill>
        <p:spPr>
          <a:xfrm>
            <a:off x="822960" y="365760"/>
            <a:ext cx="480695" cy="457200"/>
          </a:xfrm>
          <a:prstGeom prst="rect">
            <a:avLst/>
          </a:prstGeom>
        </p:spPr>
      </p:pic>
      <p:sp>
        <p:nvSpPr>
          <p:cNvPr id="9" name="Rectangle 8"/>
          <p:cNvSpPr/>
          <p:nvPr/>
        </p:nvSpPr>
        <p:spPr>
          <a:xfrm>
            <a:off x="1440522" y="1182611"/>
            <a:ext cx="7314595" cy="1315745"/>
          </a:xfrm>
          <a:prstGeom prst="rect">
            <a:avLst/>
          </a:prstGeom>
        </p:spPr>
        <p:txBody>
          <a:bodyPr wrap="square">
            <a:spAutoFit/>
          </a:bodyPr>
          <a:lstStyle/>
          <a:p>
            <a:pPr>
              <a:lnSpc>
                <a:spcPct val="150000"/>
              </a:lnSpc>
            </a:pPr>
            <a:r>
              <a:rPr lang="en-US" dirty="0"/>
              <a:t>Discuss ways to welcome your students.</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117291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870" y="1287045"/>
            <a:ext cx="7509288" cy="2872322"/>
          </a:xfrm>
        </p:spPr>
        <p:txBody>
          <a:bodyPr>
            <a:normAutofit/>
          </a:bodyPr>
          <a:lstStyle/>
          <a:p>
            <a:pPr marL="0">
              <a:lnSpc>
                <a:spcPct val="160000"/>
              </a:lnSpc>
            </a:pPr>
            <a:r>
              <a:rPr lang="en-US" sz="1800" b="0" dirty="0"/>
              <a:t>Effective ways to </a:t>
            </a:r>
            <a:r>
              <a:rPr lang="en-US" sz="1800" dirty="0">
                <a:solidFill>
                  <a:srgbClr val="F96A1B"/>
                </a:solidFill>
              </a:rPr>
              <a:t>organize the course menu?</a:t>
            </a:r>
          </a:p>
          <a:p>
            <a:pPr marL="0"/>
            <a:endParaRPr lang="en-US" sz="1800" b="0" dirty="0"/>
          </a:p>
          <a:p>
            <a:pPr marL="0"/>
            <a:r>
              <a:rPr lang="en-US" sz="1800" b="0" dirty="0"/>
              <a:t>What type of </a:t>
            </a:r>
            <a:r>
              <a:rPr lang="en-US" sz="1800" dirty="0">
                <a:solidFill>
                  <a:schemeClr val="accent2"/>
                </a:solidFill>
              </a:rPr>
              <a:t>image format </a:t>
            </a:r>
            <a:r>
              <a:rPr lang="en-US" sz="1800" b="0" dirty="0"/>
              <a:t>is best for banners?</a:t>
            </a:r>
          </a:p>
          <a:p>
            <a:pPr marL="0"/>
            <a:endParaRPr lang="en-US" sz="1800" b="0" dirty="0"/>
          </a:p>
          <a:p>
            <a:endParaRPr lang="en-US" b="0" dirty="0"/>
          </a:p>
          <a:p>
            <a:endParaRPr lang="en-US" b="0" dirty="0"/>
          </a:p>
        </p:txBody>
      </p:sp>
      <p:sp>
        <p:nvSpPr>
          <p:cNvPr id="6"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FREQUENTLY ASKED QUESTIONS</a:t>
            </a:r>
          </a:p>
        </p:txBody>
      </p:sp>
      <p:pic>
        <p:nvPicPr>
          <p:cNvPr id="7" name="Picture 6" title="&quot;&quot;"/>
          <p:cNvPicPr/>
          <p:nvPr/>
        </p:nvPicPr>
        <p:blipFill>
          <a:blip r:embed="rId2"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417252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218" y="1281597"/>
            <a:ext cx="6926682" cy="1814784"/>
          </a:xfrm>
        </p:spPr>
        <p:txBody>
          <a:bodyPr>
            <a:normAutofit/>
          </a:bodyPr>
          <a:lstStyle/>
          <a:p>
            <a:pPr marL="0" indent="0">
              <a:lnSpc>
                <a:spcPct val="150000"/>
              </a:lnSpc>
            </a:pPr>
            <a:r>
              <a:rPr lang="en-US" sz="1800" b="0" dirty="0"/>
              <a:t>To learn more, visit </a:t>
            </a:r>
            <a:r>
              <a:rPr lang="en-US" sz="1800" dirty="0" err="1">
                <a:solidFill>
                  <a:srgbClr val="08BFEA"/>
                </a:solidFill>
              </a:rPr>
              <a:t>help.blackboard.com</a:t>
            </a:r>
            <a:r>
              <a:rPr lang="en-US" sz="1800" b="0" dirty="0"/>
              <a:t>.</a:t>
            </a:r>
          </a:p>
        </p:txBody>
      </p:sp>
      <p:sp>
        <p:nvSpPr>
          <p:cNvPr id="4"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WRAP UP</a:t>
            </a:r>
          </a:p>
        </p:txBody>
      </p:sp>
      <p:pic>
        <p:nvPicPr>
          <p:cNvPr id="5" name="Picture 4"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106525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218" y="1200041"/>
            <a:ext cx="6926682" cy="3480436"/>
          </a:xfrm>
        </p:spPr>
        <p:txBody>
          <a:bodyPr>
            <a:normAutofit/>
          </a:bodyPr>
          <a:lstStyle/>
          <a:p>
            <a:pPr>
              <a:lnSpc>
                <a:spcPct val="150000"/>
              </a:lnSpc>
              <a:buSzPct val="175000"/>
              <a:buBlip>
                <a:blip r:embed="rId2"/>
              </a:buBlip>
            </a:pPr>
            <a:r>
              <a:rPr lang="en-US" sz="1800" b="0" dirty="0"/>
              <a:t>Add here or delete slide</a:t>
            </a:r>
          </a:p>
          <a:p>
            <a:pPr>
              <a:lnSpc>
                <a:spcPct val="150000"/>
              </a:lnSpc>
              <a:buSzPct val="175000"/>
              <a:buBlip>
                <a:blip r:embed="rId2"/>
              </a:buBlip>
            </a:pPr>
            <a:r>
              <a:rPr lang="en-US" sz="1800" b="0" dirty="0"/>
              <a:t>Add here</a:t>
            </a:r>
          </a:p>
          <a:p>
            <a:pPr>
              <a:lnSpc>
                <a:spcPct val="150000"/>
              </a:lnSpc>
              <a:buSzPct val="175000"/>
              <a:buBlip>
                <a:blip r:embed="rId2"/>
              </a:buBlip>
            </a:pPr>
            <a:endParaRPr lang="en-US" sz="1800" b="0" dirty="0"/>
          </a:p>
          <a:p>
            <a:pPr>
              <a:lnSpc>
                <a:spcPct val="150000"/>
              </a:lnSpc>
              <a:buSzPct val="175000"/>
              <a:buBlip>
                <a:blip r:embed="rId2"/>
              </a:buBlip>
            </a:pPr>
            <a:endParaRPr lang="en-US" sz="1800" b="0" dirty="0"/>
          </a:p>
          <a:p>
            <a:endParaRPr lang="en-US" sz="1800" b="0" dirty="0"/>
          </a:p>
          <a:p>
            <a:endParaRPr lang="en-US" sz="1800" b="0" dirty="0"/>
          </a:p>
        </p:txBody>
      </p:sp>
      <p:sp>
        <p:nvSpPr>
          <p:cNvPr id="4"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Contact Info</a:t>
            </a:r>
          </a:p>
        </p:txBody>
      </p:sp>
      <p:pic>
        <p:nvPicPr>
          <p:cNvPr id="5" name="Picture 4"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160839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Blackboard Learn </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
        <p:nvSpPr>
          <p:cNvPr id="3" name="TextBox 2"/>
          <p:cNvSpPr txBox="1"/>
          <p:nvPr/>
        </p:nvSpPr>
        <p:spPr>
          <a:xfrm>
            <a:off x="1430087" y="1313934"/>
            <a:ext cx="7367747" cy="849463"/>
          </a:xfrm>
          <a:prstGeom prst="rect">
            <a:avLst/>
          </a:prstGeom>
          <a:noFill/>
        </p:spPr>
        <p:txBody>
          <a:bodyPr wrap="none" rtlCol="0">
            <a:spAutoFit/>
          </a:bodyPr>
          <a:lstStyle/>
          <a:p>
            <a:pPr>
              <a:lnSpc>
                <a:spcPct val="140000"/>
              </a:lnSpc>
            </a:pPr>
            <a:r>
              <a:rPr lang="en-US" dirty="0">
                <a:ea typeface="ＭＳ 明朝"/>
                <a:cs typeface="Times New Roman"/>
              </a:rPr>
              <a:t>Blackboard Learn is an application for online teaching, learning, </a:t>
            </a:r>
          </a:p>
          <a:p>
            <a:pPr>
              <a:lnSpc>
                <a:spcPct val="140000"/>
              </a:lnSpc>
            </a:pPr>
            <a:r>
              <a:rPr lang="en-US" dirty="0">
                <a:ea typeface="ＭＳ 明朝"/>
                <a:cs typeface="Times New Roman"/>
              </a:rPr>
              <a:t>community building, and knowledge sharing. </a:t>
            </a:r>
            <a:endParaRPr lang="en-US" dirty="0"/>
          </a:p>
        </p:txBody>
      </p:sp>
    </p:spTree>
    <p:extLst>
      <p:ext uri="{BB962C8B-B14F-4D97-AF65-F5344CB8AC3E}">
        <p14:creationId xmlns:p14="http://schemas.microsoft.com/office/powerpoint/2010/main" val="29962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LOGGING IN </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6" name="Picture 5" descr="log_i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62100" y="1333500"/>
            <a:ext cx="4233762" cy="3441699"/>
          </a:xfrm>
          <a:prstGeom prst="rect">
            <a:avLst/>
          </a:prstGeom>
        </p:spPr>
      </p:pic>
    </p:spTree>
    <p:extLst>
      <p:ext uri="{BB962C8B-B14F-4D97-AF65-F5344CB8AC3E}">
        <p14:creationId xmlns:p14="http://schemas.microsoft.com/office/powerpoint/2010/main" val="246669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PAGE HEADER </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logged_in_page_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400" y="820052"/>
            <a:ext cx="6972300" cy="1638300"/>
          </a:xfrm>
          <a:prstGeom prst="rect">
            <a:avLst/>
          </a:prstGeom>
        </p:spPr>
      </p:pic>
    </p:spTree>
    <p:extLst>
      <p:ext uri="{BB962C8B-B14F-4D97-AF65-F5344CB8AC3E}">
        <p14:creationId xmlns:p14="http://schemas.microsoft.com/office/powerpoint/2010/main" val="21827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MY INSTITUTION TAB </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5" name="Picture 4" descr="student_my_institution_ta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9400" y="1263874"/>
            <a:ext cx="6702926" cy="3612925"/>
          </a:xfrm>
          <a:prstGeom prst="rect">
            <a:avLst/>
          </a:prstGeom>
        </p:spPr>
      </p:pic>
    </p:spTree>
    <p:extLst>
      <p:ext uri="{BB962C8B-B14F-4D97-AF65-F5344CB8AC3E}">
        <p14:creationId xmlns:p14="http://schemas.microsoft.com/office/powerpoint/2010/main" val="224076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GLOBAL NAVIGATION</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student_global_nav_menu.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7500" y="1210392"/>
            <a:ext cx="3860800" cy="3602908"/>
          </a:xfrm>
          <a:prstGeom prst="rect">
            <a:avLst/>
          </a:prstGeom>
        </p:spPr>
      </p:pic>
    </p:spTree>
    <p:extLst>
      <p:ext uri="{BB962C8B-B14F-4D97-AF65-F5344CB8AC3E}">
        <p14:creationId xmlns:p14="http://schemas.microsoft.com/office/powerpoint/2010/main" val="325594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MY BLACKBOARD</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6" name="Picture 5" descr="student_welcome_overl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400" y="1296194"/>
            <a:ext cx="6438900" cy="3420665"/>
          </a:xfrm>
          <a:prstGeom prst="rect">
            <a:avLst/>
          </a:prstGeom>
        </p:spPr>
      </p:pic>
    </p:spTree>
    <p:extLst>
      <p:ext uri="{BB962C8B-B14F-4D97-AF65-F5344CB8AC3E}">
        <p14:creationId xmlns:p14="http://schemas.microsoft.com/office/powerpoint/2010/main" val="751229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1469</TotalTime>
  <Words>973</Words>
  <Application>Microsoft Office PowerPoint</Application>
  <PresentationFormat>On-screen Show (4:3)</PresentationFormat>
  <Paragraphs>111</Paragraphs>
  <Slides>29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Ayuthaya</vt:lpstr>
      <vt:lpstr>Calibri</vt:lpstr>
      <vt:lpstr>Century Gothic</vt:lpstr>
      <vt:lpstr>ＭＳ 明朝</vt:lpstr>
      <vt:lpstr>Times New Roman</vt:lpstr>
      <vt:lpstr>Tunga</vt:lpstr>
      <vt:lpstr>Wingdings</vt:lpstr>
      <vt:lpstr>Angles</vt:lpstr>
      <vt:lpstr>PowerPoint Presentation</vt:lpstr>
      <vt:lpstr>Objectives</vt:lpstr>
      <vt:lpstr>Contact Info</vt:lpstr>
      <vt:lpstr>Blackboard Learn </vt:lpstr>
      <vt:lpstr>LOGGING IN </vt:lpstr>
      <vt:lpstr>PAGE HEADER </vt:lpstr>
      <vt:lpstr>MY INSTITUTION TAB </vt:lpstr>
      <vt:lpstr>GLOBAL NAVIGATION</vt:lpstr>
      <vt:lpstr>MY BLACKBOARD</vt:lpstr>
      <vt:lpstr>TRY IT</vt:lpstr>
      <vt:lpstr>THE COURSE ENVIRONMENT</vt:lpstr>
      <vt:lpstr>THE HOME PAGE</vt:lpstr>
      <vt:lpstr>THE COURSE MENU</vt:lpstr>
      <vt:lpstr>CONTENT AREAS</vt:lpstr>
      <vt:lpstr>CONTEXTUAL MENUS</vt:lpstr>
      <vt:lpstr>EDIT MODE</vt:lpstr>
      <vt:lpstr>STUDENT PREVIEW</vt:lpstr>
      <vt:lpstr>NAVIGATION</vt:lpstr>
      <vt:lpstr>PAGE HELP</vt:lpstr>
      <vt:lpstr>TRY IT</vt:lpstr>
      <vt:lpstr>CONTROL PANEL</vt:lpstr>
      <vt:lpstr>TOOL AVAILABILITY</vt:lpstr>
      <vt:lpstr>COURSE STYLE</vt:lpstr>
      <vt:lpstr>TRY IT</vt:lpstr>
      <vt:lpstr>PLAN COURSE MENU LINKS</vt:lpstr>
      <vt:lpstr>TRY IT</vt:lpstr>
      <vt:lpstr>BEST PRACTICE</vt:lpstr>
      <vt:lpstr>FREQUENTLY ASKED QUESTIONS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Kjos</dc:creator>
  <cp:lastModifiedBy>Kimberly Hillyard</cp:lastModifiedBy>
  <cp:revision>101</cp:revision>
  <dcterms:created xsi:type="dcterms:W3CDTF">2013-09-10T19:30:00Z</dcterms:created>
  <dcterms:modified xsi:type="dcterms:W3CDTF">2016-05-20T19:21:00Z</dcterms:modified>
</cp:coreProperties>
</file>